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8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Nunito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Slab" panose="020B0604020202020204" charset="0"/>
      <p:regular r:id="rId54"/>
      <p:bold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f4c5ee5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9f4c5ee5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9f4c5ee5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9f4c5ee5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9f4c5ee5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9f4c5ee5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a8e3508f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a8e3508f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a8e3508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a8e3508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a8e3508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a8e3508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a8e3508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a8e3508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8e3508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8e3508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8e3508f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8e3508f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8e3508f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8e3508f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9f4c5ee5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9f4c5ee5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a8e3508f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a8e3508f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a8e3508f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a8e3508f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a8e3508f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a8e3508f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a8e3508f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a8e3508f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8e3508f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8e3508f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8e3508f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a8e3508f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a8e3508f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a8e3508f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8e3508f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8e3508f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8e3508f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8e3508f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a8e3508f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a8e3508f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4c5ee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4c5ee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a8e3508f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a8e3508f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a8e3508f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a8e3508f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a8e3508f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a8e3508f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a8e3508f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a8e3508f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a8e3508f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a8e3508f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a8e3508f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a8e3508f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239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a8e3508f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a8e3508f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a8e3508f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a8e3508f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a8e3508f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a8e3508f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a8e3508f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a8e3508f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a8e3508f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a8e3508f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a8e3508f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a8e3508f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8e3508f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a8e3508f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a8e3508f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a8e3508f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9f4c5ee5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9f4c5ee5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9f4c5ee5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9f4c5ee5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9f4c5ee5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9f4c5ee5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9f4c5ee5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9f4c5ee5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9f4c5ee5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9f4c5ee5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FELLOWSHIP 2023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DAY 4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INSTRUCTOR: SUSHANT PANDEY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75" y="142307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134000" y="202500"/>
            <a:ext cx="6125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channel encoder, </a:t>
            </a:r>
            <a:r>
              <a:rPr lang="en-GB" sz="1200" b="1">
                <a:solidFill>
                  <a:schemeClr val="dk1"/>
                </a:solidFill>
              </a:rPr>
              <a:t>does the coding for error correction</a:t>
            </a:r>
            <a:r>
              <a:rPr lang="en-GB" sz="1200">
                <a:solidFill>
                  <a:schemeClr val="dk1"/>
                </a:solidFill>
              </a:rPr>
              <a:t>. During the transmission of the signal, due to the noise in the channel, the signal may get altered and hence to avoid this, the channel encoder adds </a:t>
            </a:r>
            <a:r>
              <a:rPr lang="en-GB" sz="1300">
                <a:solidFill>
                  <a:srgbClr val="34444C"/>
                </a:solidFill>
                <a:highlight>
                  <a:srgbClr val="FFFFFF"/>
                </a:highlight>
              </a:rPr>
              <a:t>some redundancy.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4227771" y="1420241"/>
            <a:ext cx="1997375" cy="1724225"/>
          </a:xfrm>
          <a:custGeom>
            <a:avLst/>
            <a:gdLst/>
            <a:ahLst/>
            <a:cxnLst/>
            <a:rect l="l" t="t" r="r" b="b"/>
            <a:pathLst>
              <a:path w="79895" h="68969" extrusionOk="0">
                <a:moveTo>
                  <a:pt x="13139" y="3535"/>
                </a:moveTo>
                <a:cubicBezTo>
                  <a:pt x="5846" y="6452"/>
                  <a:pt x="5324" y="17380"/>
                  <a:pt x="3419" y="25000"/>
                </a:cubicBezTo>
                <a:cubicBezTo>
                  <a:pt x="734" y="35740"/>
                  <a:pt x="-2818" y="49353"/>
                  <a:pt x="3824" y="58210"/>
                </a:cubicBezTo>
                <a:cubicBezTo>
                  <a:pt x="8849" y="64909"/>
                  <a:pt x="19102" y="65478"/>
                  <a:pt x="27314" y="67120"/>
                </a:cubicBezTo>
                <a:cubicBezTo>
                  <a:pt x="40681" y="69793"/>
                  <a:pt x="57555" y="70427"/>
                  <a:pt x="67814" y="61450"/>
                </a:cubicBezTo>
                <a:cubicBezTo>
                  <a:pt x="73768" y="56241"/>
                  <a:pt x="76223" y="47708"/>
                  <a:pt x="77939" y="39985"/>
                </a:cubicBezTo>
                <a:cubicBezTo>
                  <a:pt x="79936" y="30999"/>
                  <a:pt x="81807" y="19516"/>
                  <a:pt x="75914" y="12445"/>
                </a:cubicBezTo>
                <a:cubicBezTo>
                  <a:pt x="69976" y="5319"/>
                  <a:pt x="59090" y="4139"/>
                  <a:pt x="49994" y="2320"/>
                </a:cubicBezTo>
                <a:cubicBezTo>
                  <a:pt x="37275" y="-224"/>
                  <a:pt x="22716" y="-1861"/>
                  <a:pt x="11114" y="394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75" y="142307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134000" y="182250"/>
            <a:ext cx="61257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Modulation is </a:t>
            </a:r>
            <a:r>
              <a:rPr lang="en-GB" sz="1200" b="1">
                <a:solidFill>
                  <a:schemeClr val="dk1"/>
                </a:solidFill>
              </a:rPr>
              <a:t>the process of converting data into radio waves by adding information to an electronic or optical carrier signal</a:t>
            </a:r>
            <a:r>
              <a:rPr lang="en-GB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(process of encoding information from a message source in a way that is suitable for transmission)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MODULATION TECHNIQUE: ASK, PSK, FSK, etc.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6343896" y="1423066"/>
            <a:ext cx="1997375" cy="1724225"/>
          </a:xfrm>
          <a:custGeom>
            <a:avLst/>
            <a:gdLst/>
            <a:ahLst/>
            <a:cxnLst/>
            <a:rect l="l" t="t" r="r" b="b"/>
            <a:pathLst>
              <a:path w="79895" h="68969" extrusionOk="0">
                <a:moveTo>
                  <a:pt x="13139" y="3535"/>
                </a:moveTo>
                <a:cubicBezTo>
                  <a:pt x="5846" y="6452"/>
                  <a:pt x="5324" y="17380"/>
                  <a:pt x="3419" y="25000"/>
                </a:cubicBezTo>
                <a:cubicBezTo>
                  <a:pt x="734" y="35740"/>
                  <a:pt x="-2818" y="49353"/>
                  <a:pt x="3824" y="58210"/>
                </a:cubicBezTo>
                <a:cubicBezTo>
                  <a:pt x="8849" y="64909"/>
                  <a:pt x="19102" y="65478"/>
                  <a:pt x="27314" y="67120"/>
                </a:cubicBezTo>
                <a:cubicBezTo>
                  <a:pt x="40681" y="69793"/>
                  <a:pt x="57555" y="70427"/>
                  <a:pt x="67814" y="61450"/>
                </a:cubicBezTo>
                <a:cubicBezTo>
                  <a:pt x="73768" y="56241"/>
                  <a:pt x="76223" y="47708"/>
                  <a:pt x="77939" y="39985"/>
                </a:cubicBezTo>
                <a:cubicBezTo>
                  <a:pt x="79936" y="30999"/>
                  <a:pt x="81807" y="19516"/>
                  <a:pt x="75914" y="12445"/>
                </a:cubicBezTo>
                <a:cubicBezTo>
                  <a:pt x="69976" y="5319"/>
                  <a:pt x="59090" y="4139"/>
                  <a:pt x="49994" y="2320"/>
                </a:cubicBezTo>
                <a:cubicBezTo>
                  <a:pt x="37275" y="-224"/>
                  <a:pt x="22716" y="-1861"/>
                  <a:pt x="11114" y="394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(</a:t>
            </a: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Amplitude Shift Keying (Modulation)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00" y="1010725"/>
            <a:ext cx="5650775" cy="35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(</a:t>
            </a: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Amplitude Shift Keying (Modulation)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73" y="958475"/>
            <a:ext cx="4024050" cy="41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Generation of ASK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06275"/>
            <a:ext cx="5116301" cy="38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Multiplier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357775" y="363952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log(xy) = log(x) + log(y)</a:t>
            </a:r>
            <a:endParaRPr sz="140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62150"/>
            <a:ext cx="47625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 amp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500" y="1120594"/>
            <a:ext cx="3455525" cy="2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2255375" y="3908650"/>
            <a:ext cx="5674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B9B9B"/>
                </a:solidFill>
                <a:highlight>
                  <a:srgbClr val="FFFFFF"/>
                </a:highlight>
              </a:rPr>
              <a:t>An operational amplifier (op amp) is an analog circuit block that takes a differential voltage input and produces a single-ended voltage output.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Inverting Op amp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38213"/>
            <a:ext cx="571500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920" y="4255625"/>
            <a:ext cx="2106198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Non-inverting Op amp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63" y="1381125"/>
            <a:ext cx="35718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813" y="3762363"/>
            <a:ext cx="26003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Amplifier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00" y="1137375"/>
            <a:ext cx="5092474" cy="28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1367525" y="4194400"/>
            <a:ext cx="708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logarithmic amplifier, or a log amplifier, is an electronic circuit that produces an output that is proportional to the logarithm of the applied input.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7439700" y="1939025"/>
            <a:ext cx="135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200" b="1">
                <a:solidFill>
                  <a:schemeClr val="dk1"/>
                </a:solidFill>
              </a:rPr>
              <a:t>log(xy) = log(x) + log(y)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WIRELESS COMMUNICATION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Amplifier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1367525" y="4194400"/>
            <a:ext cx="70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00" y="959700"/>
            <a:ext cx="6461375" cy="40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475" y="1459350"/>
            <a:ext cx="3728299" cy="21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Amplifier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1367525" y="4194400"/>
            <a:ext cx="70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450" y="1357300"/>
            <a:ext cx="3728299" cy="21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0" y="1010722"/>
            <a:ext cx="4519341" cy="35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Amplifier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1367525" y="4194400"/>
            <a:ext cx="70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75" y="1173600"/>
            <a:ext cx="3728299" cy="21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26" y="96513"/>
            <a:ext cx="4187450" cy="48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AntiLog Amplifier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00" y="11967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AntiLog Amplifier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50" y="1010723"/>
            <a:ext cx="4943005" cy="38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50" y="1663475"/>
            <a:ext cx="3799475" cy="2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AntiLog Amplifier</a:t>
            </a: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98" y="0"/>
            <a:ext cx="72958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50" y="2775875"/>
            <a:ext cx="3799475" cy="2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AntiLog Amplifier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00038"/>
            <a:ext cx="78581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50" y="1071575"/>
            <a:ext cx="3799475" cy="2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OPamp as Summer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40" y="1530828"/>
            <a:ext cx="52703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OPamp as Summer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5" y="1384525"/>
            <a:ext cx="4362793" cy="2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773" y="1459348"/>
            <a:ext cx="3618175" cy="17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OPamp as Summer</a:t>
            </a:r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76" y="1010726"/>
            <a:ext cx="4558454" cy="22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238" y="3455538"/>
            <a:ext cx="51720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18241" t="38977" r="28792" b="22636"/>
          <a:stretch/>
        </p:blipFill>
        <p:spPr>
          <a:xfrm>
            <a:off x="4961250" y="1635188"/>
            <a:ext cx="1225126" cy="19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21303" t="24408" r="20916" b="24408"/>
          <a:stretch/>
        </p:blipFill>
        <p:spPr>
          <a:xfrm>
            <a:off x="1721250" y="1184625"/>
            <a:ext cx="1336500" cy="26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1620000" y="4100625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Encoder Logic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880250" y="407025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Decoder Logic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Multiplier</a:t>
            </a:r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62150"/>
            <a:ext cx="47625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Multiplier Using Opamp</a:t>
            </a:r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100138"/>
            <a:ext cx="66675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900" y="3547850"/>
            <a:ext cx="2554750" cy="6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Generation of ASK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06275"/>
            <a:ext cx="5116301" cy="38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Non-Coherent Detection of ASK</a:t>
            </a: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885825"/>
            <a:ext cx="57150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 433 Mhz Module</a:t>
            </a:r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Wireless (RF) Simplex Transmitter and Receiver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Receiver Operating Voltage: 3V to 12V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Receiver Operating current: 5.5mA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Operating frequency: 433 MHz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Transmission Distance: 3 meters (without antenna) to 100 meters (maximum)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Modulating Technique: ASK (Amplitude shift keying)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Transmission speed: 10Kbps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35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Circuit type: Saw resonator</a:t>
            </a: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200" y="91850"/>
            <a:ext cx="2224776" cy="22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 433 Mhz Module</a:t>
            </a:r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112375"/>
            <a:ext cx="4031124" cy="4031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461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 433 Mhz Transmitter Pin Layout</a:t>
            </a:r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24" y="1105050"/>
            <a:ext cx="3419475" cy="33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 433 Mhz Receiver Pin Layout</a:t>
            </a: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37" name="Google Shape;337;p48"/>
          <p:cNvSpPr txBox="1"/>
          <p:nvPr/>
        </p:nvSpPr>
        <p:spPr>
          <a:xfrm>
            <a:off x="2704425" y="4010700"/>
            <a:ext cx="559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763" y="1219900"/>
            <a:ext cx="39528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014413"/>
            <a:ext cx="53149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1000125"/>
            <a:ext cx="53911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 433 Mhz Module</a:t>
            </a:r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112375"/>
            <a:ext cx="4031124" cy="40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Marconi Antenna</a:t>
            </a:r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1919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-17.3 cm piece of solid wire</a:t>
            </a:r>
            <a:endParaRPr sz="1650">
              <a:solidFill>
                <a:srgbClr val="19191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50">
              <a:solidFill>
                <a:srgbClr val="19191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63" y="792250"/>
            <a:ext cx="5741062" cy="30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558750"/>
            <a:ext cx="6113000" cy="4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718A-1556-14CB-D148-FE29A979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F10F2-22E9-F853-4481-80843F4A4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67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5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00" y="1427625"/>
            <a:ext cx="3425076" cy="245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200" y="830250"/>
            <a:ext cx="5268800" cy="33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150" y="1427625"/>
            <a:ext cx="2112400" cy="3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50" y="573387"/>
            <a:ext cx="2853251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810000" y="2976750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Receiver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599125" y="4657500"/>
            <a:ext cx="22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Transmitter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75875" y="3695625"/>
            <a:ext cx="3432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4444C"/>
                </a:solidFill>
                <a:highlight>
                  <a:srgbClr val="FFFFFF"/>
                </a:highlight>
              </a:rPr>
              <a:t>Antennas are electrical devices that transform the electrical signals to radio signals in the form of Electromagnetic (EM) Waves and vice versa. These Electromagnetic Waves propagates through space.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00" y="79532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24525" y="398000"/>
            <a:ext cx="54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WIRELESS COMMUNICATION</a:t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75" y="1423075"/>
            <a:ext cx="7497525" cy="3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134000" y="344250"/>
            <a:ext cx="5740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Source encoding </a:t>
            </a:r>
            <a:r>
              <a:rPr lang="en-GB" sz="1200" b="1">
                <a:solidFill>
                  <a:schemeClr val="dk1"/>
                </a:solidFill>
              </a:rPr>
              <a:t>aims to convert information waveforms (text, audio, image, video, etc.)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300">
                <a:solidFill>
                  <a:srgbClr val="34444C"/>
                </a:solidFill>
                <a:highlight>
                  <a:srgbClr val="FFFFFF"/>
                </a:highlight>
              </a:rPr>
              <a:t>in to a suitable form for applying signal processing techniques.</a:t>
            </a:r>
            <a:endParaRPr sz="1300">
              <a:solidFill>
                <a:srgbClr val="3444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4444C"/>
                </a:solidFill>
                <a:highlight>
                  <a:srgbClr val="FFFFFF"/>
                </a:highlight>
              </a:rPr>
              <a:t>(Remove redundant information)</a:t>
            </a:r>
            <a:endParaRPr sz="1300">
              <a:solidFill>
                <a:srgbClr val="34444C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829378" y="1391816"/>
            <a:ext cx="2013950" cy="2069125"/>
          </a:xfrm>
          <a:custGeom>
            <a:avLst/>
            <a:gdLst/>
            <a:ahLst/>
            <a:cxnLst/>
            <a:rect l="l" t="t" r="r" b="b"/>
            <a:pathLst>
              <a:path w="80558" h="82765" extrusionOk="0">
                <a:moveTo>
                  <a:pt x="17950" y="3457"/>
                </a:moveTo>
                <a:cubicBezTo>
                  <a:pt x="-3091" y="12474"/>
                  <a:pt x="-4670" y="52869"/>
                  <a:pt x="8635" y="71497"/>
                </a:cubicBezTo>
                <a:cubicBezTo>
                  <a:pt x="20409" y="87981"/>
                  <a:pt x="52530" y="84354"/>
                  <a:pt x="69385" y="73117"/>
                </a:cubicBezTo>
                <a:cubicBezTo>
                  <a:pt x="76332" y="68486"/>
                  <a:pt x="78183" y="58330"/>
                  <a:pt x="79105" y="50032"/>
                </a:cubicBezTo>
                <a:cubicBezTo>
                  <a:pt x="80404" y="38340"/>
                  <a:pt x="82341" y="25319"/>
                  <a:pt x="77080" y="14797"/>
                </a:cubicBezTo>
                <a:cubicBezTo>
                  <a:pt x="75171" y="10979"/>
                  <a:pt x="70368" y="9416"/>
                  <a:pt x="66550" y="7507"/>
                </a:cubicBezTo>
                <a:cubicBezTo>
                  <a:pt x="57264" y="2864"/>
                  <a:pt x="46557" y="622"/>
                  <a:pt x="36175" y="622"/>
                </a:cubicBezTo>
                <a:cubicBezTo>
                  <a:pt x="29317" y="622"/>
                  <a:pt x="18992" y="-1867"/>
                  <a:pt x="15925" y="426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000" y="1184625"/>
            <a:ext cx="4773000" cy="3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On-screen Show (16:9)</PresentationFormat>
  <Paragraphs>91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Source Sans Pro</vt:lpstr>
      <vt:lpstr>Roboto Slab</vt:lpstr>
      <vt:lpstr>Roboto</vt:lpstr>
      <vt:lpstr>Arial</vt:lpstr>
      <vt:lpstr>Nunito</vt:lpstr>
      <vt:lpstr>Cordelia template</vt:lpstr>
      <vt:lpstr>HARDWARE FELLOWSHIP 2023</vt:lpstr>
      <vt:lpstr>WIRELESS COMMUNICATION</vt:lpstr>
      <vt:lpstr>PowerPoint Presentation</vt:lpstr>
      <vt:lpstr>RF 433 Mhz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 (Amplitude Shift Keying (Modulation)</vt:lpstr>
      <vt:lpstr>ASK (Amplitude Shift Keying (Modulation)</vt:lpstr>
      <vt:lpstr>Generation of ASK</vt:lpstr>
      <vt:lpstr>Multiplier</vt:lpstr>
      <vt:lpstr>Op amp</vt:lpstr>
      <vt:lpstr>Inverting Op amp</vt:lpstr>
      <vt:lpstr>Non-inverting Op amp</vt:lpstr>
      <vt:lpstr>Log Amplifier</vt:lpstr>
      <vt:lpstr>Log Amplifier</vt:lpstr>
      <vt:lpstr>Log Amplifier</vt:lpstr>
      <vt:lpstr>Log Amplifier</vt:lpstr>
      <vt:lpstr>AntiLog Amplifier</vt:lpstr>
      <vt:lpstr>AntiLog Amplifier</vt:lpstr>
      <vt:lpstr>AntiLog Amplifier</vt:lpstr>
      <vt:lpstr>AntiLog Amplifier</vt:lpstr>
      <vt:lpstr>OPamp as Summer</vt:lpstr>
      <vt:lpstr>OPamp as Summer</vt:lpstr>
      <vt:lpstr>OPamp as Summer</vt:lpstr>
      <vt:lpstr>Multiplier</vt:lpstr>
      <vt:lpstr> Multiplier Using Opamp</vt:lpstr>
      <vt:lpstr>Generation of ASK</vt:lpstr>
      <vt:lpstr>Non-Coherent Detection of ASK</vt:lpstr>
      <vt:lpstr>RF 433 Mhz Module</vt:lpstr>
      <vt:lpstr>RF 433 Mhz Module</vt:lpstr>
      <vt:lpstr>RF 433 Mhz Transmitter Pin Layout</vt:lpstr>
      <vt:lpstr>RF 433 Mhz Receiver Pin Layout</vt:lpstr>
      <vt:lpstr> </vt:lpstr>
      <vt:lpstr> </vt:lpstr>
      <vt:lpstr>Marconi Antenna</vt:lpstr>
      <vt:lpstr> </vt:lpstr>
      <vt:lpstr>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FELLOWSHIP 2023</dc:title>
  <dc:creator>Sushant Pandey</dc:creator>
  <cp:lastModifiedBy>Sushant Pandey</cp:lastModifiedBy>
  <cp:revision>1</cp:revision>
  <dcterms:modified xsi:type="dcterms:W3CDTF">2022-06-29T12:34:50Z</dcterms:modified>
</cp:coreProperties>
</file>